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838200" y="302721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6600" b="1" i="0" u="none" strike="noStrike" cap="none" dirty="0">
                <a:solidFill>
                  <a:schemeClr val="lt1"/>
                </a:solidFill>
                <a:latin typeface="Juice ITC" panose="04040403040A02020202" pitchFamily="82" charset="0"/>
                <a:sym typeface="Calibri"/>
              </a:rPr>
              <a:t>The Fuzzy Pronoun</a:t>
            </a:r>
            <a:endParaRPr sz="6600" b="1" i="0" u="none" strike="noStrike" cap="none" dirty="0">
              <a:solidFill>
                <a:schemeClr val="lt1"/>
              </a:solidFill>
              <a:latin typeface="Juice ITC" panose="04040403040A02020202" pitchFamily="82" charset="0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4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 may be cute, but he is your enemy. </a:t>
            </a:r>
            <a:endParaRPr sz="4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 (</a:t>
            </a:r>
            <a:r>
              <a:rPr lang="en-US" sz="3959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continued)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Tobacco companies target their advertising at young people in order to hook them on their deadly product. </a:t>
            </a:r>
            <a:r>
              <a:rPr lang="en-US" sz="320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en-US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wrong!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Tobacco companies target their advertising at young people in order to hook them on their deadly product.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Such selfish, dishonest business tactics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are wrong.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 (</a:t>
            </a:r>
            <a:r>
              <a:rPr lang="en-US" sz="3959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continued)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Roman Emperor Nero persecuted Christians by burning them alive, dismembering them, or throwing them to lions, </a:t>
            </a:r>
            <a:r>
              <a:rPr lang="en-US" sz="320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en-US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caused the church to grow.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Roman Emperor Nero persecuted Christians by burning them alive, dismembering them, or throwing them to lions.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persecution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only caused the church to grow.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 (</a:t>
            </a:r>
            <a:r>
              <a:rPr lang="en-US" sz="3959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continued)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Mendez often combines deep reds with ocean blues in his paintings to provide an airy, dreamy viewing experience. </a:t>
            </a:r>
            <a:r>
              <a:rPr lang="en-US" sz="320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work beautifully together here.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Mendez often combines deep reds with ocean blues in his paintings to provide an airy, dreamy viewing experience.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two colors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work beautifully together here.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Pronouns: What </a:t>
            </a:r>
            <a:r>
              <a:rPr lang="en-US" dirty="0" smtClean="0">
                <a:solidFill>
                  <a:schemeClr val="lt1"/>
                </a:solidFill>
              </a:rPr>
              <a:t>Are They? 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a general word that stands in for a </a:t>
            </a:r>
            <a:r>
              <a:rPr lang="en-US" sz="32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specific noun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(an antecedent) that has been previously mentioned:</a:t>
            </a:r>
            <a:endParaRPr sz="32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John won’t do his math homework because John doesn’t know how.</a:t>
            </a:r>
            <a:endParaRPr dirty="0"/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John won’t do his math homework because </a:t>
            </a:r>
            <a:r>
              <a:rPr lang="en-US" sz="32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doesn’t know how.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Pronouns: What They Are (contd.)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I’m taking back the vacuum cleaner because the vacuum cleaner won’t clean up what the vacuum cleaner’s supposed to. 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I’m taking back the vacuum cleaner because </a:t>
            </a:r>
            <a:r>
              <a:rPr lang="en-US" sz="32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won’t clean up what </a:t>
            </a:r>
            <a:r>
              <a:rPr lang="en-US" sz="32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32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supposed to.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Pronouns Become “Fuzzy”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Pronouns become fuzzy when they have no clear</a:t>
            </a: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antecedent.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they 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 pronouns that are often, but </a:t>
            </a:r>
            <a:r>
              <a:rPr lang="en-US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 ALWAYS </a:t>
            </a: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used incorrectly as “fuzzy” pronouns.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66255" y="274638"/>
            <a:ext cx="852054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Pronouns Become “Fuzzy” (contd.)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478982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Harry drives like a maniac; </a:t>
            </a:r>
            <a:r>
              <a:rPr lang="en-US" sz="296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296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unnerves me.</a:t>
            </a:r>
            <a:endParaRPr dirty="0"/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does </a:t>
            </a:r>
            <a:r>
              <a:rPr lang="en-US" sz="296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296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to in this sentence? </a:t>
            </a:r>
            <a:endParaRPr lang="en-US" sz="296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lang="en-US" sz="2960" dirty="0">
                <a:solidFill>
                  <a:schemeClr val="lt1"/>
                </a:solidFill>
              </a:rPr>
              <a:t>	</a:t>
            </a: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fact that Harry drives like a maniac? The fictional maniac that Harry drives like? The reader can  take guess as to what </a:t>
            </a:r>
            <a:r>
              <a:rPr lang="en-US" sz="296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296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refers to, but the reader should never be put through the work of guessing such things. </a:t>
            </a:r>
            <a:endParaRPr lang="en-US" sz="296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Fuzzy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pronouns are confusing. They’re also lazy, sloppy, and </a:t>
            </a: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sometimes grammatically </a:t>
            </a:r>
            <a:r>
              <a:rPr lang="en-US" sz="29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incorrect. </a:t>
            </a:r>
            <a:endParaRPr sz="296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21673" y="274638"/>
            <a:ext cx="846512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Pronouns Become “Fuzzy” (contd.)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71054" y="1600200"/>
            <a:ext cx="8215745" cy="4966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r>
              <a:rPr lang="en-US" sz="4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 </a:t>
            </a:r>
            <a:r>
              <a:rPr lang="en-US" sz="4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PRONOUN MUST REFER TO A SPECIFIC NOUN (ALSO CALLED “ANTECEDENT</a:t>
            </a:r>
            <a:r>
              <a:rPr lang="en-US" sz="4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”).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r>
              <a:rPr lang="en-US" sz="4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r>
              <a:rPr lang="en-US" sz="4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4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PRONOUN DOES NOT REFER TO A SPECIFIC NOUN (ANTECEDENT), THAT PROUNOUN </a:t>
            </a:r>
            <a:r>
              <a:rPr lang="en-US" sz="4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THEN GRAMMATICALLY </a:t>
            </a:r>
            <a:r>
              <a:rPr lang="en-US" sz="4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INCORRECT AND CONFUSING.</a:t>
            </a:r>
            <a:endParaRPr sz="4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</a:t>
            </a:r>
            <a:endParaRPr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Arial"/>
              <a:buNone/>
            </a:pPr>
            <a:r>
              <a:rPr lang="en-US" sz="277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only way to fix a fuzzy pronoun is to </a:t>
            </a:r>
            <a:r>
              <a:rPr lang="en-US" sz="2775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specify what the fuzzy pronoun was intended to mean</a:t>
            </a:r>
            <a:r>
              <a:rPr lang="en-US" sz="2775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77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possible solutions for each fuzzy pronoun are infinite, depending on how creative you want to get.</a:t>
            </a:r>
            <a:endParaRPr sz="2775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lt1"/>
              </a:buClr>
              <a:buSzPts val="2775"/>
              <a:buFont typeface="Arial"/>
              <a:buNone/>
            </a:pPr>
            <a:r>
              <a:rPr lang="en-US" sz="277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Solution: </a:t>
            </a:r>
            <a:endParaRPr dirty="0"/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None/>
            </a:pPr>
            <a:endParaRPr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lt1"/>
              </a:buClr>
              <a:buSzPts val="2775"/>
              <a:buFont typeface="Arial"/>
              <a:buNone/>
            </a:pPr>
            <a:r>
              <a:rPr lang="en-US" sz="277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Harry drives like a maniac; </a:t>
            </a:r>
            <a:r>
              <a:rPr lang="en-US" sz="2775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 tendency to speed</a:t>
            </a:r>
            <a:r>
              <a:rPr lang="en-US" sz="277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unnerves me.</a:t>
            </a:r>
            <a:endParaRPr dirty="0"/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</a:t>
            </a:r>
            <a:endParaRPr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Harry drives like a maniac;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 lack of navigational discretion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unnerves me.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Harry drives like a maniac;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 lack of respect for human life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unnerves me.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Harry drives like a maniac; </a:t>
            </a:r>
            <a:r>
              <a:rPr lang="en-US" sz="32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 disregard for traffic laws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unnerves me.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77091" y="274638"/>
            <a:ext cx="8645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Exterminate Fuzzy Pronouns (</a:t>
            </a:r>
            <a:r>
              <a:rPr lang="en-US" sz="3959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continued)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277091" y="1371600"/>
            <a:ext cx="8645235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Another example: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his new film,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Christopher Nolan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utilizes sweeping camera angles, shadowy landscapes, and brooding colors. 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gives the film a puzzling, introspective atmosphere.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does 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 to? Your guess is as good as mine. Let’s fix this fuzzy bastard:</a:t>
            </a:r>
            <a:endParaRPr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his new film, Nolan utilizes sweeping camera angles, shadowy landscapes, and brooding colors.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These spooky elements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give the film a puzzling, introspective atmosphere.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609</Words>
  <Application>Microsoft Office PowerPoint</Application>
  <PresentationFormat>On-screen Show (4:3)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Juice ITC</vt:lpstr>
      <vt:lpstr>Office Theme</vt:lpstr>
      <vt:lpstr>The Fuzzy Pronoun</vt:lpstr>
      <vt:lpstr>Pronouns: What Are They? </vt:lpstr>
      <vt:lpstr>Pronouns: What They Are (contd.)</vt:lpstr>
      <vt:lpstr>How Pronouns Become “Fuzzy”</vt:lpstr>
      <vt:lpstr>How Pronouns Become “Fuzzy” (contd.)</vt:lpstr>
      <vt:lpstr>How Pronouns Become “Fuzzy” (contd.)</vt:lpstr>
      <vt:lpstr>How to Exterminate Fuzzy Pronouns</vt:lpstr>
      <vt:lpstr>How to Exterminate Fuzzy Pronouns</vt:lpstr>
      <vt:lpstr>How to Exterminate Fuzzy Pronouns (continued)</vt:lpstr>
      <vt:lpstr>How to Exterminate Fuzzy Pronouns (continued)</vt:lpstr>
      <vt:lpstr>How to Exterminate Fuzzy Pronouns (continued)</vt:lpstr>
      <vt:lpstr>How to Exterminate Fuzzy Pronouns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Fuzzy Pronoun</dc:title>
  <dc:creator>Burnett, Courtney J.</dc:creator>
  <cp:lastModifiedBy>Burnett, Courtney J.</cp:lastModifiedBy>
  <cp:revision>3</cp:revision>
  <dcterms:modified xsi:type="dcterms:W3CDTF">2018-03-27T17:47:49Z</dcterms:modified>
</cp:coreProperties>
</file>