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66" r:id="rId6"/>
    <p:sldId id="269" r:id="rId7"/>
    <p:sldId id="270" r:id="rId8"/>
    <p:sldId id="271" r:id="rId9"/>
    <p:sldId id="272" r:id="rId10"/>
    <p:sldId id="273" r:id="rId11"/>
    <p:sldId id="274" r:id="rId12"/>
    <p:sldId id="275" r:id="rId13"/>
    <p:sldId id="276" r:id="rId14"/>
    <p:sldId id="277" r:id="rId15"/>
    <p:sldId id="278" r:id="rId16"/>
    <p:sldId id="265"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2E4BC134-B591-4511-B895-C56F784A47F6}" type="datetimeFigureOut">
              <a:rPr lang="en-US"/>
              <a:pPr>
                <a:defRPr/>
              </a:pPr>
              <a:t>1/11/2018</a:t>
            </a:fld>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8B11FD1C-006C-498C-BC50-29109B588977}"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43CFE0-7894-4432-AB5C-DAD110468267}" type="datetimeFigureOut">
              <a:rPr lang="en-US"/>
              <a:pPr>
                <a:defRPr/>
              </a:pPr>
              <a:t>1/11/2018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3B82758-855D-425F-838F-792002B1FFA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DF42EDCB-A93B-4089-9FE9-EA04DE9D7927}" type="datetimeFigureOut">
              <a:rPr lang="en-US"/>
              <a:pPr>
                <a:defRPr/>
              </a:pPr>
              <a:t>1/11/2018</a:t>
            </a:fld>
            <a:endParaRPr lang="en-GB"/>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13CC84B6-B011-4699-8729-77AC79A794F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B0029AD-35B7-4272-9F8B-B22AE3CFBF80}" type="datetimeFigureOut">
              <a:rPr lang="en-US"/>
              <a:pPr>
                <a:defRPr/>
              </a:pPr>
              <a:t>1/11/2018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2B473EC-05F9-45E8-A29D-6E5191C6E2E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E37C6B02-8609-4B06-9ED8-E6382DD3CFD1}" type="datetimeFigureOut">
              <a:rPr lang="en-US"/>
              <a:pPr>
                <a:defRPr/>
              </a:pPr>
              <a:t>1/11/2018</a:t>
            </a:fld>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B5C745C2-A02C-4735-A982-C949E0A19F5C}"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3F4B462-832A-4A45-84C8-3E13C805652A}" type="datetimeFigureOut">
              <a:rPr lang="en-US"/>
              <a:pPr>
                <a:defRPr/>
              </a:pPr>
              <a:t>1/11/2018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F6E8DB8-5E2B-4C6B-86AB-59EDB522ACF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8F775E3-8EC5-4342-BD81-ACCCD6901DD8}" type="datetimeFigureOut">
              <a:rPr lang="en-US"/>
              <a:pPr>
                <a:defRPr/>
              </a:pPr>
              <a:t>1/11/2018</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221191F1-3AA3-45EA-BF3B-B8594FC0045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57B6343-B0A4-4657-842A-F519B6D2FCE2}" type="datetimeFigureOut">
              <a:rPr lang="en-US"/>
              <a:pPr>
                <a:defRPr/>
              </a:pPr>
              <a:t>1/11/2018</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A776E16-C35D-4ACD-B26C-DB47A26C55B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27FF417-1E89-4012-A062-D6BDBB13F983}" type="datetimeFigureOut">
              <a:rPr lang="en-US"/>
              <a:pPr>
                <a:defRPr/>
              </a:pPr>
              <a:t>1/11/2018</a:t>
            </a:fld>
            <a:endParaRPr lang="en-GB"/>
          </a:p>
        </p:txBody>
      </p:sp>
      <p:sp>
        <p:nvSpPr>
          <p:cNvPr id="3" name="Footer Placeholder 2"/>
          <p:cNvSpPr>
            <a:spLocks noGrp="1"/>
          </p:cNvSpPr>
          <p:nvPr>
            <p:ph type="ftr" sz="quarter" idx="11"/>
          </p:nvPr>
        </p:nvSpPr>
        <p:spPr/>
        <p:txBody>
          <a:bodyPr/>
          <a:lstStyle>
            <a:lvl1pPr>
              <a:defRPr/>
            </a:lvl1pPr>
          </a:lstStyle>
          <a:p>
            <a:pPr>
              <a:defRPr/>
            </a:pPr>
            <a:endParaRPr lang="en-GB"/>
          </a:p>
        </p:txBody>
      </p:sp>
      <p:sp>
        <p:nvSpPr>
          <p:cNvPr id="4" name="Slide Number Placeholder 3"/>
          <p:cNvSpPr>
            <a:spLocks noGrp="1"/>
          </p:cNvSpPr>
          <p:nvPr>
            <p:ph type="sldNum" sz="quarter" idx="12"/>
          </p:nvPr>
        </p:nvSpPr>
        <p:spPr/>
        <p:txBody>
          <a:bodyPr/>
          <a:lstStyle>
            <a:lvl1pPr>
              <a:defRPr/>
            </a:lvl1pPr>
          </a:lstStyle>
          <a:p>
            <a:pPr>
              <a:defRPr/>
            </a:pPr>
            <a:fld id="{1B1EF0C6-0B28-46B2-8067-3EE3A58CB270}"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C218ED18-FAE7-4622-8F1B-8E9132EB92A7}" type="datetimeFigureOut">
              <a:rPr lang="en-US"/>
              <a:pPr>
                <a:defRPr/>
              </a:pPr>
              <a:t>1/11/2018</a:t>
            </a:fld>
            <a:endParaRPr lang="en-GB"/>
          </a:p>
        </p:txBody>
      </p:sp>
      <p:sp>
        <p:nvSpPr>
          <p:cNvPr id="8" name="Footer Placeholder 5"/>
          <p:cNvSpPr>
            <a:spLocks noGrp="1"/>
          </p:cNvSpPr>
          <p:nvPr>
            <p:ph type="ftr" sz="quarter" idx="11"/>
          </p:nvPr>
        </p:nvSpPr>
        <p:spPr/>
        <p:txBody>
          <a:bodyPr/>
          <a:lstStyle>
            <a:lvl1pPr>
              <a:defRPr/>
            </a:lvl1pPr>
          </a:lstStyle>
          <a:p>
            <a:pPr>
              <a:defRPr/>
            </a:pPr>
            <a:endParaRPr lang="en-GB"/>
          </a:p>
        </p:txBody>
      </p:sp>
      <p:sp>
        <p:nvSpPr>
          <p:cNvPr id="9" name="Slide Number Placeholder 6"/>
          <p:cNvSpPr>
            <a:spLocks noGrp="1"/>
          </p:cNvSpPr>
          <p:nvPr>
            <p:ph type="sldNum" sz="quarter" idx="12"/>
          </p:nvPr>
        </p:nvSpPr>
        <p:spPr/>
        <p:txBody>
          <a:bodyPr/>
          <a:lstStyle>
            <a:lvl1pPr>
              <a:defRPr/>
            </a:lvl1pPr>
          </a:lstStyle>
          <a:p>
            <a:pPr>
              <a:defRPr/>
            </a:pPr>
            <a:fld id="{36A75033-429A-43B5-9BA0-3628493C6D5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5BFE4910-D5FB-4363-B1A5-5597A1C71443}" type="datetimeFigureOut">
              <a:rPr lang="en-US"/>
              <a:pPr>
                <a:defRPr/>
              </a:pPr>
              <a:t>1/11/2018</a:t>
            </a:fld>
            <a:endParaRPr lang="en-GB"/>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GB"/>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E947F0DB-DB5D-486C-A4D6-3DCF0C0F1EC0}"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ACAA40E1-B839-4124-A433-F140F43D906B}" type="datetimeFigureOut">
              <a:rPr lang="en-US"/>
              <a:pPr>
                <a:defRPr/>
              </a:pPr>
              <a:t>1/11/2018</a:t>
            </a:fld>
            <a:endParaRPr lang="en-GB"/>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endParaRPr lang="en-GB"/>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cs typeface="+mn-cs"/>
              </a:defRPr>
            </a:lvl1pPr>
            <a:extLst/>
          </a:lstStyle>
          <a:p>
            <a:pPr>
              <a:defRPr/>
            </a:pPr>
            <a:fld id="{5AAE959B-6056-48E5-8097-0355795B84B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2" r:id="rId1"/>
    <p:sldLayoutId id="2147483667" r:id="rId2"/>
    <p:sldLayoutId id="2147483673" r:id="rId3"/>
    <p:sldLayoutId id="2147483668" r:id="rId4"/>
    <p:sldLayoutId id="2147483669" r:id="rId5"/>
    <p:sldLayoutId id="2147483670" r:id="rId6"/>
    <p:sldLayoutId id="2147483674" r:id="rId7"/>
    <p:sldLayoutId id="2147483675" r:id="rId8"/>
    <p:sldLayoutId id="2147483676" r:id="rId9"/>
    <p:sldLayoutId id="2147483671" r:id="rId10"/>
    <p:sldLayoutId id="2147483677" r:id="rId11"/>
  </p:sldLayoutIdLst>
  <p:txStyles>
    <p:titleStyle>
      <a:lvl1pPr algn="l" rtl="0" eaLnBrk="0" fontAlgn="base" hangingPunct="0">
        <a:spcBef>
          <a:spcPct val="0"/>
        </a:spcBef>
        <a:spcAft>
          <a:spcPct val="0"/>
        </a:spcAft>
        <a:defRPr sz="4500" b="1" kern="1200">
          <a:solidFill>
            <a:srgbClr val="FFC800"/>
          </a:solidFill>
          <a:latin typeface="+mj-lt"/>
          <a:ea typeface="+mj-ea"/>
          <a:cs typeface="+mj-cs"/>
        </a:defRPr>
      </a:lvl1pPr>
      <a:lvl2pPr algn="l" rtl="0" eaLnBrk="0" fontAlgn="base" hangingPunct="0">
        <a:spcBef>
          <a:spcPct val="0"/>
        </a:spcBef>
        <a:spcAft>
          <a:spcPct val="0"/>
        </a:spcAft>
        <a:defRPr sz="4500" b="1">
          <a:solidFill>
            <a:srgbClr val="FFC800"/>
          </a:solidFill>
          <a:latin typeface="Corbel" pitchFamily="34" charset="0"/>
        </a:defRPr>
      </a:lvl2pPr>
      <a:lvl3pPr algn="l" rtl="0" eaLnBrk="0" fontAlgn="base" hangingPunct="0">
        <a:spcBef>
          <a:spcPct val="0"/>
        </a:spcBef>
        <a:spcAft>
          <a:spcPct val="0"/>
        </a:spcAft>
        <a:defRPr sz="4500" b="1">
          <a:solidFill>
            <a:srgbClr val="FFC800"/>
          </a:solidFill>
          <a:latin typeface="Corbel" pitchFamily="34" charset="0"/>
        </a:defRPr>
      </a:lvl3pPr>
      <a:lvl4pPr algn="l" rtl="0" eaLnBrk="0" fontAlgn="base" hangingPunct="0">
        <a:spcBef>
          <a:spcPct val="0"/>
        </a:spcBef>
        <a:spcAft>
          <a:spcPct val="0"/>
        </a:spcAft>
        <a:defRPr sz="4500" b="1">
          <a:solidFill>
            <a:srgbClr val="FFC800"/>
          </a:solidFill>
          <a:latin typeface="Corbel" pitchFamily="34" charset="0"/>
        </a:defRPr>
      </a:lvl4pPr>
      <a:lvl5pPr algn="l" rtl="0" eaLnBrk="0" fontAlgn="base" hangingPunct="0">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eaLnBrk="0" fontAlgn="base" hangingPunct="0">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0" fontAlgn="base" hangingPunct="0">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eaLnBrk="0" fontAlgn="base" hangingPunct="0">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duotone>
              <a:schemeClr val="bg2">
                <a:shade val="45000"/>
                <a:satMod val="135000"/>
              </a:schemeClr>
              <a:prstClr val="white"/>
            </a:duotone>
          </a:blip>
          <a:srcRect/>
          <a:stretch>
            <a:fillRect/>
          </a:stretch>
        </p:blipFill>
        <p:spPr bwMode="auto">
          <a:xfrm>
            <a:off x="-6108" y="0"/>
            <a:ext cx="9150108" cy="6858000"/>
          </a:xfrm>
          <a:prstGeom prst="rect">
            <a:avLst/>
          </a:prstGeom>
          <a:noFill/>
          <a:ln w="9525">
            <a:noFill/>
            <a:miter lim="800000"/>
            <a:headEnd/>
            <a:tailEnd/>
          </a:ln>
          <a:effectLst/>
        </p:spPr>
      </p:pic>
      <p:sp>
        <p:nvSpPr>
          <p:cNvPr id="2" name="Title 1"/>
          <p:cNvSpPr>
            <a:spLocks noGrp="1"/>
          </p:cNvSpPr>
          <p:nvPr>
            <p:ph type="ctrTitle"/>
          </p:nvPr>
        </p:nvSpPr>
        <p:spPr/>
        <p:txBody>
          <a:bodyPr/>
          <a:lstStyle/>
          <a:p>
            <a:pPr eaLnBrk="1" fontAlgn="auto" hangingPunct="1">
              <a:spcAft>
                <a:spcPts val="0"/>
              </a:spcAft>
              <a:defRPr/>
            </a:pPr>
            <a:r>
              <a:rPr lang="en-GB" sz="9600" dirty="0" smtClean="0">
                <a:solidFill>
                  <a:srgbClr val="FF0000"/>
                </a:solidFill>
              </a:rPr>
              <a:t>Dover Beach</a:t>
            </a:r>
            <a:endParaRPr lang="en-GB" sz="9600" dirty="0">
              <a:solidFill>
                <a:srgbClr val="FF0000"/>
              </a:solidFill>
            </a:endParaRPr>
          </a:p>
        </p:txBody>
      </p:sp>
      <p:sp>
        <p:nvSpPr>
          <p:cNvPr id="13315" name="Subtitle 2"/>
          <p:cNvSpPr>
            <a:spLocks noGrp="1"/>
          </p:cNvSpPr>
          <p:nvPr>
            <p:ph type="subTitle" idx="1"/>
          </p:nvPr>
        </p:nvSpPr>
        <p:spPr>
          <a:xfrm>
            <a:off x="685800" y="1828800"/>
            <a:ext cx="8077200" cy="1500188"/>
          </a:xfrm>
        </p:spPr>
        <p:txBody>
          <a:bodyPr/>
          <a:lstStyle/>
          <a:p>
            <a:pPr eaLnBrk="1" hangingPunct="1"/>
            <a:r>
              <a:rPr lang="en-GB" smtClean="0">
                <a:solidFill>
                  <a:schemeClr val="bg1"/>
                </a:solidFill>
              </a:rPr>
              <a:t>Matthew Arnold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Stanza 3</a:t>
            </a:r>
          </a:p>
        </p:txBody>
      </p:sp>
      <p:sp>
        <p:nvSpPr>
          <p:cNvPr id="22530" name="Rectangle 3"/>
          <p:cNvSpPr>
            <a:spLocks noGrp="1"/>
          </p:cNvSpPr>
          <p:nvPr>
            <p:ph type="body" idx="1"/>
          </p:nvPr>
        </p:nvSpPr>
        <p:spPr>
          <a:xfrm>
            <a:off x="0" y="1774825"/>
            <a:ext cx="8686800" cy="4625975"/>
          </a:xfrm>
        </p:spPr>
        <p:txBody>
          <a:bodyPr/>
          <a:lstStyle/>
          <a:p>
            <a:r>
              <a:rPr lang="en-US" smtClean="0"/>
              <a:t>Sophocles long ago </a:t>
            </a:r>
            <a:br>
              <a:rPr lang="en-US" smtClean="0"/>
            </a:br>
            <a:r>
              <a:rPr lang="en-US" smtClean="0"/>
              <a:t>Heard it on the Aegean, and it brought </a:t>
            </a:r>
            <a:br>
              <a:rPr lang="en-US" smtClean="0"/>
            </a:br>
            <a:r>
              <a:rPr lang="en-US" smtClean="0"/>
              <a:t>Into his mind the turbid ebb and flow </a:t>
            </a:r>
            <a:br>
              <a:rPr lang="en-US" smtClean="0"/>
            </a:br>
            <a:r>
              <a:rPr lang="en-US" smtClean="0"/>
              <a:t>Of human misery; we </a:t>
            </a:r>
            <a:br>
              <a:rPr lang="en-US" smtClean="0"/>
            </a:br>
            <a:r>
              <a:rPr lang="en-US" smtClean="0"/>
              <a:t>Find also in the sound a thought, </a:t>
            </a:r>
            <a:br>
              <a:rPr lang="en-US" smtClean="0"/>
            </a:br>
            <a:r>
              <a:rPr lang="en-US" smtClean="0"/>
              <a:t>Hearing it by this distant northern sea. </a:t>
            </a:r>
          </a:p>
        </p:txBody>
      </p:sp>
      <p:pic>
        <p:nvPicPr>
          <p:cNvPr id="22531" name="Picture 5" descr="thumbnail"/>
          <p:cNvPicPr>
            <a:picLocks noChangeAspect="1" noChangeArrowheads="1"/>
          </p:cNvPicPr>
          <p:nvPr/>
        </p:nvPicPr>
        <p:blipFill>
          <a:blip r:embed="rId2"/>
          <a:srcRect/>
          <a:stretch>
            <a:fillRect/>
          </a:stretch>
        </p:blipFill>
        <p:spPr bwMode="auto">
          <a:xfrm>
            <a:off x="7019925" y="2420938"/>
            <a:ext cx="1889125" cy="22764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Stanza 3</a:t>
            </a:r>
          </a:p>
        </p:txBody>
      </p:sp>
      <p:sp>
        <p:nvSpPr>
          <p:cNvPr id="23554" name="Rectangle 3"/>
          <p:cNvSpPr>
            <a:spLocks noGrp="1"/>
          </p:cNvSpPr>
          <p:nvPr>
            <p:ph type="body" idx="1"/>
          </p:nvPr>
        </p:nvSpPr>
        <p:spPr/>
        <p:txBody>
          <a:bodyPr/>
          <a:lstStyle/>
          <a:p>
            <a:pPr>
              <a:lnSpc>
                <a:spcPct val="80000"/>
              </a:lnSpc>
              <a:buFont typeface="Wingdings 2" pitchFamily="18" charset="2"/>
              <a:buNone/>
            </a:pPr>
            <a:r>
              <a:rPr lang="en-US" sz="2400" smtClean="0">
                <a:solidFill>
                  <a:srgbClr val="0000FF"/>
                </a:solidFill>
              </a:rPr>
              <a:t>Reference to Sophocles ( Greek playwright who wrote tragedies)</a:t>
            </a:r>
          </a:p>
          <a:p>
            <a:pPr>
              <a:lnSpc>
                <a:spcPct val="80000"/>
              </a:lnSpc>
              <a:buFont typeface="Wingdings" pitchFamily="2" charset="2"/>
              <a:buChar char="§"/>
            </a:pPr>
            <a:r>
              <a:rPr lang="en-US" sz="2400" smtClean="0"/>
              <a:t> Arnold alludes to a part of the Greek play “Antigone” by Sophocles  where he says that the gods can visit ruin on people from one generation to the next, like a swelling tide driven by winds.</a:t>
            </a:r>
          </a:p>
          <a:p>
            <a:pPr>
              <a:lnSpc>
                <a:spcPct val="80000"/>
              </a:lnSpc>
              <a:buFont typeface="Wingdings" pitchFamily="2" charset="2"/>
              <a:buChar char="§"/>
            </a:pPr>
            <a:r>
              <a:rPr lang="en-US" sz="2400" smtClean="0"/>
              <a:t>In the sound of the sea, Arnold hears a thought that disturbs him just as Sophocles was disturbed by a sound in the Aegean. </a:t>
            </a:r>
            <a:r>
              <a:rPr lang="en-US" sz="2400" i="1" smtClean="0">
                <a:solidFill>
                  <a:srgbClr val="FF3300"/>
                </a:solidFill>
              </a:rPr>
              <a:t>Sophocles long ago </a:t>
            </a:r>
            <a:br>
              <a:rPr lang="en-US" sz="2400" i="1" smtClean="0">
                <a:solidFill>
                  <a:srgbClr val="FF3300"/>
                </a:solidFill>
              </a:rPr>
            </a:br>
            <a:r>
              <a:rPr lang="en-US" sz="2400" i="1" smtClean="0">
                <a:solidFill>
                  <a:srgbClr val="FF3300"/>
                </a:solidFill>
              </a:rPr>
              <a:t>Heard it on the Aegean /</a:t>
            </a:r>
            <a:r>
              <a:rPr lang="en-US" sz="2400" smtClean="0"/>
              <a:t> </a:t>
            </a:r>
            <a:r>
              <a:rPr lang="en-US" sz="2400" i="1" smtClean="0">
                <a:solidFill>
                  <a:srgbClr val="FF3300"/>
                </a:solidFill>
              </a:rPr>
              <a:t>Find also in the sound a thought, </a:t>
            </a:r>
          </a:p>
          <a:p>
            <a:pPr>
              <a:lnSpc>
                <a:spcPct val="80000"/>
              </a:lnSpc>
              <a:buFont typeface="Wingdings" pitchFamily="2" charset="2"/>
              <a:buNone/>
            </a:pPr>
            <a:r>
              <a:rPr lang="en-US" sz="2400" smtClean="0">
                <a:solidFill>
                  <a:srgbClr val="0000FF"/>
                </a:solidFill>
              </a:rPr>
              <a:t>Use of metaphor</a:t>
            </a:r>
          </a:p>
          <a:p>
            <a:pPr>
              <a:lnSpc>
                <a:spcPct val="80000"/>
              </a:lnSpc>
              <a:buFont typeface="Wingdings" pitchFamily="2" charset="2"/>
              <a:buChar char="§"/>
            </a:pPr>
            <a:r>
              <a:rPr lang="en-US" sz="2400" smtClean="0">
                <a:solidFill>
                  <a:srgbClr val="0000FF"/>
                </a:solidFill>
              </a:rPr>
              <a:t> </a:t>
            </a:r>
            <a:r>
              <a:rPr lang="en-US" sz="2400" i="1" smtClean="0">
                <a:solidFill>
                  <a:srgbClr val="FF3300"/>
                </a:solidFill>
              </a:rPr>
              <a:t>the turbid ebb and flow / Of human misery</a:t>
            </a:r>
            <a:r>
              <a:rPr lang="en-US" sz="2400" smtClean="0"/>
              <a:t> is a metaphor to compare human misery to the sea. Like the tides of the sea, it comes and goes .</a:t>
            </a:r>
            <a:endParaRPr lang="en-US" sz="2400" smtClean="0">
              <a:solidFill>
                <a:srgbClr val="0000FF"/>
              </a:solidFill>
            </a:endParaRPr>
          </a:p>
          <a:p>
            <a:pPr>
              <a:lnSpc>
                <a:spcPct val="80000"/>
              </a:lnSpc>
              <a:buFont typeface="Wingdings" pitchFamily="2" charset="2"/>
              <a:buChar char="§"/>
            </a:pPr>
            <a:endParaRPr lang="en-US" sz="2400" i="1" smtClean="0">
              <a:solidFill>
                <a:srgbClr val="FF33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Stanza 4</a:t>
            </a:r>
          </a:p>
        </p:txBody>
      </p:sp>
      <p:sp>
        <p:nvSpPr>
          <p:cNvPr id="24578" name="Rectangle 3"/>
          <p:cNvSpPr>
            <a:spLocks noGrp="1"/>
          </p:cNvSpPr>
          <p:nvPr>
            <p:ph type="body" idx="1"/>
          </p:nvPr>
        </p:nvSpPr>
        <p:spPr/>
        <p:txBody>
          <a:bodyPr/>
          <a:lstStyle/>
          <a:p>
            <a:r>
              <a:rPr lang="en-US" smtClean="0"/>
              <a:t>The Sea of Faith </a:t>
            </a:r>
            <a:br>
              <a:rPr lang="en-US" smtClean="0"/>
            </a:br>
            <a:r>
              <a:rPr lang="en-US" smtClean="0"/>
              <a:t>Was once, too, at the full, and round earth's shore </a:t>
            </a:r>
            <a:br>
              <a:rPr lang="en-US" smtClean="0"/>
            </a:br>
            <a:r>
              <a:rPr lang="en-US" smtClean="0"/>
              <a:t>Lay like the folds of a bright girdle furled. </a:t>
            </a:r>
            <a:br>
              <a:rPr lang="en-US" smtClean="0"/>
            </a:br>
            <a:r>
              <a:rPr lang="en-US" smtClean="0"/>
              <a:t>But now I only hear </a:t>
            </a:r>
            <a:br>
              <a:rPr lang="en-US" smtClean="0"/>
            </a:br>
            <a:r>
              <a:rPr lang="en-US" smtClean="0"/>
              <a:t>Its melancholy, long, withdrawing roar, </a:t>
            </a:r>
            <a:br>
              <a:rPr lang="en-US" smtClean="0"/>
            </a:br>
            <a:r>
              <a:rPr lang="en-US" smtClean="0"/>
              <a:t>Retreating, to the breath </a:t>
            </a:r>
            <a:br>
              <a:rPr lang="en-US" smtClean="0"/>
            </a:br>
            <a:r>
              <a:rPr lang="en-US" smtClean="0"/>
              <a:t>Of the night wind, down the vast edges drear </a:t>
            </a:r>
            <a:br>
              <a:rPr lang="en-US" smtClean="0"/>
            </a:br>
            <a:r>
              <a:rPr lang="en-US" smtClean="0"/>
              <a:t>And naked shingles of the world </a:t>
            </a:r>
          </a:p>
        </p:txBody>
      </p:sp>
      <p:pic>
        <p:nvPicPr>
          <p:cNvPr id="24579" name="Picture 5" descr="thumbnail"/>
          <p:cNvPicPr>
            <a:picLocks noChangeAspect="1" noChangeArrowheads="1"/>
          </p:cNvPicPr>
          <p:nvPr/>
        </p:nvPicPr>
        <p:blipFill>
          <a:blip r:embed="rId2"/>
          <a:srcRect/>
          <a:stretch>
            <a:fillRect/>
          </a:stretch>
        </p:blipFill>
        <p:spPr bwMode="auto">
          <a:xfrm>
            <a:off x="5076825" y="260350"/>
            <a:ext cx="3692525" cy="203041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Stanza 4</a:t>
            </a:r>
          </a:p>
        </p:txBody>
      </p:sp>
      <p:sp>
        <p:nvSpPr>
          <p:cNvPr id="25602" name="Rectangle 3"/>
          <p:cNvSpPr>
            <a:spLocks noGrp="1"/>
          </p:cNvSpPr>
          <p:nvPr>
            <p:ph type="body" idx="1"/>
          </p:nvPr>
        </p:nvSpPr>
        <p:spPr>
          <a:xfrm>
            <a:off x="179388" y="1557338"/>
            <a:ext cx="8964612" cy="5300662"/>
          </a:xfrm>
        </p:spPr>
        <p:txBody>
          <a:bodyPr/>
          <a:lstStyle/>
          <a:p>
            <a:pPr>
              <a:lnSpc>
                <a:spcPct val="80000"/>
              </a:lnSpc>
              <a:buFont typeface="Wingdings 2" pitchFamily="18" charset="2"/>
              <a:buNone/>
            </a:pPr>
            <a:r>
              <a:rPr lang="en-US" sz="2400" smtClean="0">
                <a:solidFill>
                  <a:srgbClr val="0000FF"/>
                </a:solidFill>
              </a:rPr>
              <a:t>Poetic Devices – Use of simile and metaphor</a:t>
            </a:r>
          </a:p>
          <a:p>
            <a:pPr>
              <a:lnSpc>
                <a:spcPct val="80000"/>
              </a:lnSpc>
              <a:buFont typeface="Wingdings" pitchFamily="2" charset="2"/>
              <a:buChar char="§"/>
            </a:pPr>
            <a:r>
              <a:rPr lang="en-US" sz="2400" i="1" smtClean="0">
                <a:solidFill>
                  <a:srgbClr val="FF3300"/>
                </a:solidFill>
              </a:rPr>
              <a:t>The Sea of Faith</a:t>
            </a:r>
            <a:r>
              <a:rPr lang="en-US" sz="2400" smtClean="0"/>
              <a:t>  - comparison of faith to water making up an ocean.</a:t>
            </a:r>
          </a:p>
          <a:p>
            <a:pPr>
              <a:lnSpc>
                <a:spcPct val="80000"/>
              </a:lnSpc>
              <a:buFont typeface="Wingdings" pitchFamily="2" charset="2"/>
              <a:buChar char="§"/>
            </a:pPr>
            <a:r>
              <a:rPr lang="en-US" sz="2400" smtClean="0"/>
              <a:t> </a:t>
            </a:r>
            <a:r>
              <a:rPr lang="en-US" sz="2400" i="1" smtClean="0">
                <a:solidFill>
                  <a:srgbClr val="FF3300"/>
                </a:solidFill>
              </a:rPr>
              <a:t>Lay like the folds of a bright girdle furled </a:t>
            </a:r>
            <a:r>
              <a:rPr lang="en-US" sz="2400" smtClean="0"/>
              <a:t> - use of like to compare the sea to a girdle ( a piece of clothing to hold a woman’s waist in) The girdle symbolises a sense of protection, now the sea has withdrawn, the land and beaches are left unprotected. </a:t>
            </a:r>
            <a:r>
              <a:rPr lang="en-US" sz="2400" i="1" smtClean="0">
                <a:solidFill>
                  <a:srgbClr val="FF3300"/>
                </a:solidFill>
              </a:rPr>
              <a:t>And naked shingles of the world</a:t>
            </a:r>
          </a:p>
          <a:p>
            <a:pPr>
              <a:lnSpc>
                <a:spcPct val="80000"/>
              </a:lnSpc>
              <a:buFont typeface="Wingdings" pitchFamily="2" charset="2"/>
              <a:buNone/>
            </a:pPr>
            <a:r>
              <a:rPr lang="en-US" sz="2400" smtClean="0">
                <a:solidFill>
                  <a:srgbClr val="0000FF"/>
                </a:solidFill>
              </a:rPr>
              <a:t>Religious Message</a:t>
            </a:r>
          </a:p>
          <a:p>
            <a:pPr>
              <a:lnSpc>
                <a:spcPct val="80000"/>
              </a:lnSpc>
              <a:buFont typeface="Wingdings" pitchFamily="2" charset="2"/>
              <a:buChar char="§"/>
            </a:pPr>
            <a:r>
              <a:rPr lang="en-US" sz="2400" smtClean="0"/>
              <a:t>There was a time when faith in God was strong and comforting. This faith protected and comforted people just as the sea protects and wraps itself around the islands and the continents. </a:t>
            </a:r>
          </a:p>
          <a:p>
            <a:pPr>
              <a:lnSpc>
                <a:spcPct val="80000"/>
              </a:lnSpc>
              <a:buFont typeface="Wingdings" pitchFamily="2" charset="2"/>
              <a:buChar char="§"/>
            </a:pPr>
            <a:r>
              <a:rPr lang="en-US" sz="2400" smtClean="0"/>
              <a:t>However now the sea of faith has become a sea of doubt. Science challenges theology and religion causing people to feel miserable, lonely and despairing. As a result people put their faith in material objects.</a:t>
            </a:r>
          </a:p>
          <a:p>
            <a:pPr>
              <a:lnSpc>
                <a:spcPct val="80000"/>
              </a:lnSpc>
              <a:buFont typeface="Wingdings" pitchFamily="2" charset="2"/>
              <a:buChar char="§"/>
            </a:pPr>
            <a:endParaRPr lang="en-US" sz="2400" i="1" smtClean="0">
              <a:solidFill>
                <a:srgbClr val="FF33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Stanza 5</a:t>
            </a:r>
          </a:p>
        </p:txBody>
      </p:sp>
      <p:sp>
        <p:nvSpPr>
          <p:cNvPr id="26626" name="Rectangle 3"/>
          <p:cNvSpPr>
            <a:spLocks noGrp="1"/>
          </p:cNvSpPr>
          <p:nvPr>
            <p:ph type="body" idx="1"/>
          </p:nvPr>
        </p:nvSpPr>
        <p:spPr/>
        <p:txBody>
          <a:bodyPr/>
          <a:lstStyle/>
          <a:p>
            <a:pPr>
              <a:lnSpc>
                <a:spcPct val="90000"/>
              </a:lnSpc>
            </a:pPr>
            <a:r>
              <a:rPr lang="en-US" smtClean="0"/>
              <a:t>Ah, love, let us be true </a:t>
            </a:r>
            <a:br>
              <a:rPr lang="en-US" smtClean="0"/>
            </a:br>
            <a:r>
              <a:rPr lang="en-US" smtClean="0"/>
              <a:t>To one another! for the world, which seems </a:t>
            </a:r>
            <a:br>
              <a:rPr lang="en-US" smtClean="0"/>
            </a:br>
            <a:r>
              <a:rPr lang="en-US" smtClean="0"/>
              <a:t>To lie before us like a land of dreams, </a:t>
            </a:r>
            <a:br>
              <a:rPr lang="en-US" smtClean="0"/>
            </a:br>
            <a:r>
              <a:rPr lang="en-US" smtClean="0"/>
              <a:t>So various, so beautiful, so new, </a:t>
            </a:r>
            <a:br>
              <a:rPr lang="en-US" smtClean="0"/>
            </a:br>
            <a:r>
              <a:rPr lang="en-US" smtClean="0"/>
              <a:t>Hath really neither joy, nor love, nor light, </a:t>
            </a:r>
            <a:br>
              <a:rPr lang="en-US" smtClean="0"/>
            </a:br>
            <a:r>
              <a:rPr lang="en-US" smtClean="0"/>
              <a:t>Nor certitude, nor peace, nor help for pain; </a:t>
            </a:r>
            <a:br>
              <a:rPr lang="en-US" smtClean="0"/>
            </a:br>
            <a:r>
              <a:rPr lang="en-US" smtClean="0"/>
              <a:t>And we are here as on a darkling plain </a:t>
            </a:r>
            <a:br>
              <a:rPr lang="en-US" smtClean="0"/>
            </a:br>
            <a:r>
              <a:rPr lang="en-US" smtClean="0"/>
              <a:t>Swept with confused alarms of struggle and flight, </a:t>
            </a:r>
            <a:br>
              <a:rPr lang="en-US" smtClean="0"/>
            </a:br>
            <a:r>
              <a:rPr lang="en-US" smtClean="0"/>
              <a:t>Where ignorant armies clash by night. </a:t>
            </a:r>
          </a:p>
        </p:txBody>
      </p:sp>
      <p:pic>
        <p:nvPicPr>
          <p:cNvPr id="26627" name="Picture 5" descr="thumbnail"/>
          <p:cNvPicPr>
            <a:picLocks noChangeAspect="1" noChangeArrowheads="1"/>
          </p:cNvPicPr>
          <p:nvPr/>
        </p:nvPicPr>
        <p:blipFill>
          <a:blip r:embed="rId2"/>
          <a:srcRect/>
          <a:stretch>
            <a:fillRect/>
          </a:stretch>
        </p:blipFill>
        <p:spPr bwMode="auto">
          <a:xfrm>
            <a:off x="5292725" y="0"/>
            <a:ext cx="3395663" cy="213677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Stanza 5</a:t>
            </a:r>
          </a:p>
        </p:txBody>
      </p:sp>
      <p:sp>
        <p:nvSpPr>
          <p:cNvPr id="27650" name="Rectangle 3"/>
          <p:cNvSpPr>
            <a:spLocks noGrp="1"/>
          </p:cNvSpPr>
          <p:nvPr>
            <p:ph type="body" idx="1"/>
          </p:nvPr>
        </p:nvSpPr>
        <p:spPr>
          <a:xfrm>
            <a:off x="0" y="1341438"/>
            <a:ext cx="9144000" cy="5688012"/>
          </a:xfrm>
        </p:spPr>
        <p:txBody>
          <a:bodyPr/>
          <a:lstStyle/>
          <a:p>
            <a:pPr>
              <a:lnSpc>
                <a:spcPct val="80000"/>
              </a:lnSpc>
              <a:buFont typeface="Wingdings 2" pitchFamily="18" charset="2"/>
              <a:buNone/>
            </a:pPr>
            <a:r>
              <a:rPr lang="en-US" sz="2000" smtClean="0">
                <a:solidFill>
                  <a:srgbClr val="0000FF"/>
                </a:solidFill>
              </a:rPr>
              <a:t>The speaker and his remedy</a:t>
            </a:r>
          </a:p>
          <a:p>
            <a:pPr>
              <a:lnSpc>
                <a:spcPct val="80000"/>
              </a:lnSpc>
              <a:buFont typeface="Wingdings" pitchFamily="2" charset="2"/>
              <a:buChar char="§"/>
            </a:pPr>
            <a:r>
              <a:rPr lang="en-US" sz="2000" smtClean="0"/>
              <a:t>The speaker again addresses his beloved as in stanza one and offers the only cure for this loss of faith </a:t>
            </a:r>
            <a:r>
              <a:rPr lang="en-US" sz="2000" i="1" smtClean="0">
                <a:solidFill>
                  <a:srgbClr val="FF3300"/>
                </a:solidFill>
              </a:rPr>
              <a:t>Ah, love, let us be true  / To one another! </a:t>
            </a:r>
            <a:r>
              <a:rPr lang="en-US" sz="2000" smtClean="0"/>
              <a:t>The only remaining solution is to true to those you love and have moral standards.</a:t>
            </a:r>
            <a:endParaRPr lang="en-US" sz="2000" i="1" smtClean="0">
              <a:solidFill>
                <a:srgbClr val="FF3300"/>
              </a:solidFill>
            </a:endParaRPr>
          </a:p>
          <a:p>
            <a:pPr>
              <a:lnSpc>
                <a:spcPct val="80000"/>
              </a:lnSpc>
              <a:buFont typeface="Wingdings" pitchFamily="2" charset="2"/>
              <a:buChar char="§"/>
            </a:pPr>
            <a:r>
              <a:rPr lang="en-US" sz="2000" smtClean="0"/>
              <a:t>The speaker is being quite limited through this notion as he is openly seeking isolation from the world. He is rejecting the world and what it has to offer as a sham and a dreamland which can offer us nothing. </a:t>
            </a:r>
            <a:r>
              <a:rPr lang="en-US" sz="2000" i="1" smtClean="0">
                <a:solidFill>
                  <a:srgbClr val="FF3300"/>
                </a:solidFill>
              </a:rPr>
              <a:t>To lie before us like a land of dreams, </a:t>
            </a:r>
            <a:br>
              <a:rPr lang="en-US" sz="2000" i="1" smtClean="0">
                <a:solidFill>
                  <a:srgbClr val="FF3300"/>
                </a:solidFill>
              </a:rPr>
            </a:br>
            <a:r>
              <a:rPr lang="en-US" sz="2000" i="1" smtClean="0">
                <a:solidFill>
                  <a:srgbClr val="FF3300"/>
                </a:solidFill>
              </a:rPr>
              <a:t>So various, so beautiful, so new, </a:t>
            </a:r>
            <a:br>
              <a:rPr lang="en-US" sz="2000" i="1" smtClean="0">
                <a:solidFill>
                  <a:srgbClr val="FF3300"/>
                </a:solidFill>
              </a:rPr>
            </a:br>
            <a:r>
              <a:rPr lang="en-US" sz="2000" i="1" smtClean="0">
                <a:solidFill>
                  <a:srgbClr val="FF3300"/>
                </a:solidFill>
              </a:rPr>
              <a:t>Hath really neither joy, nor love, nor light,</a:t>
            </a:r>
          </a:p>
          <a:p>
            <a:pPr>
              <a:lnSpc>
                <a:spcPct val="80000"/>
              </a:lnSpc>
              <a:buFont typeface="Wingdings" pitchFamily="2" charset="2"/>
              <a:buNone/>
            </a:pPr>
            <a:endParaRPr lang="en-US" sz="2000" i="1" smtClean="0">
              <a:solidFill>
                <a:srgbClr val="FF3300"/>
              </a:solidFill>
            </a:endParaRPr>
          </a:p>
          <a:p>
            <a:pPr>
              <a:lnSpc>
                <a:spcPct val="80000"/>
              </a:lnSpc>
              <a:buFont typeface="Wingdings" pitchFamily="2" charset="2"/>
              <a:buNone/>
            </a:pPr>
            <a:r>
              <a:rPr lang="en-US" sz="2000" smtClean="0">
                <a:solidFill>
                  <a:srgbClr val="0000FF"/>
                </a:solidFill>
              </a:rPr>
              <a:t>Use of language techniques</a:t>
            </a:r>
          </a:p>
          <a:p>
            <a:pPr>
              <a:lnSpc>
                <a:spcPct val="80000"/>
              </a:lnSpc>
              <a:buFont typeface="Wingdings" pitchFamily="2" charset="2"/>
              <a:buChar char="§"/>
            </a:pPr>
            <a:r>
              <a:rPr lang="en-US" sz="2000" smtClean="0"/>
              <a:t> The use of simile to compare the world </a:t>
            </a:r>
            <a:r>
              <a:rPr lang="en-US" sz="2000" i="1" smtClean="0">
                <a:solidFill>
                  <a:srgbClr val="FF3300"/>
                </a:solidFill>
              </a:rPr>
              <a:t>like a land of dreams,</a:t>
            </a:r>
          </a:p>
          <a:p>
            <a:pPr>
              <a:lnSpc>
                <a:spcPct val="80000"/>
              </a:lnSpc>
              <a:buFont typeface="Wingdings" pitchFamily="2" charset="2"/>
              <a:buChar char="§"/>
            </a:pPr>
            <a:r>
              <a:rPr lang="en-US" sz="2000" smtClean="0"/>
              <a:t>The use of Anaphora (repetition of so) </a:t>
            </a:r>
            <a:r>
              <a:rPr lang="en-US" sz="2000" i="1" smtClean="0">
                <a:solidFill>
                  <a:srgbClr val="FF3300"/>
                </a:solidFill>
              </a:rPr>
              <a:t>So various, so beautiful, so new,</a:t>
            </a:r>
            <a:r>
              <a:rPr lang="en-US" sz="2000" smtClean="0"/>
              <a:t> </a:t>
            </a:r>
          </a:p>
          <a:p>
            <a:pPr>
              <a:lnSpc>
                <a:spcPct val="80000"/>
              </a:lnSpc>
              <a:buFont typeface="Wingdings" pitchFamily="2" charset="2"/>
              <a:buChar char="§"/>
            </a:pPr>
            <a:r>
              <a:rPr lang="en-US" sz="2000" smtClean="0"/>
              <a:t>The use of Anapora (repetition of nor) </a:t>
            </a:r>
            <a:r>
              <a:rPr lang="en-US" sz="2000" i="1" smtClean="0">
                <a:solidFill>
                  <a:srgbClr val="FF3300"/>
                </a:solidFill>
              </a:rPr>
              <a:t>Hath really neither joy, nor love, nor light, </a:t>
            </a:r>
            <a:br>
              <a:rPr lang="en-US" sz="2000" i="1" smtClean="0">
                <a:solidFill>
                  <a:srgbClr val="FF3300"/>
                </a:solidFill>
              </a:rPr>
            </a:br>
            <a:endParaRPr lang="en-US" sz="2000" i="1" smtClean="0">
              <a:solidFill>
                <a:srgbClr val="FF3300"/>
              </a:solidFill>
            </a:endParaRPr>
          </a:p>
          <a:p>
            <a:pPr>
              <a:lnSpc>
                <a:spcPct val="80000"/>
              </a:lnSpc>
              <a:buFont typeface="Wingdings" pitchFamily="2" charset="2"/>
              <a:buNone/>
            </a:pPr>
            <a:r>
              <a:rPr lang="en-US" sz="2000" smtClean="0">
                <a:solidFill>
                  <a:srgbClr val="0000FF"/>
                </a:solidFill>
              </a:rPr>
              <a:t>Final Message</a:t>
            </a:r>
          </a:p>
          <a:p>
            <a:pPr>
              <a:lnSpc>
                <a:spcPct val="80000"/>
              </a:lnSpc>
              <a:buFont typeface="Wingdings" pitchFamily="2" charset="2"/>
              <a:buChar char="§"/>
            </a:pPr>
            <a:r>
              <a:rPr lang="en-US" sz="2000" smtClean="0"/>
              <a:t>Challenges to the long-standing moral and religious beliefs have shaken the faith of people in God and religion</a:t>
            </a:r>
          </a:p>
          <a:p>
            <a:pPr>
              <a:lnSpc>
                <a:spcPct val="80000"/>
              </a:lnSpc>
              <a:buFont typeface="Wingdings" pitchFamily="2" charset="2"/>
              <a:buChar char="§"/>
            </a:pPr>
            <a:r>
              <a:rPr lang="en-US" sz="2000" smtClean="0"/>
              <a:t>Consequently the  existence of God was in doubt.</a:t>
            </a:r>
          </a:p>
          <a:p>
            <a:pPr>
              <a:lnSpc>
                <a:spcPct val="80000"/>
              </a:lnSpc>
              <a:buFont typeface="Wingdings" pitchFamily="2" charset="2"/>
              <a:buChar char="§"/>
            </a:pPr>
            <a:r>
              <a:rPr lang="en-US" sz="2000" smtClean="0"/>
              <a:t>Arnold who was deeply religious lamented the dying of the light of faith as shown in stanza one.</a:t>
            </a:r>
          </a:p>
          <a:p>
            <a:pPr>
              <a:lnSpc>
                <a:spcPct val="80000"/>
              </a:lnSpc>
              <a:buFont typeface="Wingdings" pitchFamily="2" charset="2"/>
              <a:buChar char="§"/>
            </a:pPr>
            <a:endParaRPr lang="en-US" sz="2000" smtClean="0"/>
          </a:p>
          <a:p>
            <a:pPr>
              <a:lnSpc>
                <a:spcPct val="80000"/>
              </a:lnSpc>
              <a:buFont typeface="Wingdings" pitchFamily="2" charset="2"/>
              <a:buNone/>
            </a:pPr>
            <a:endParaRPr lang="en-US" sz="2000" smtClean="0">
              <a:solidFill>
                <a:srgbClr val="0000FF"/>
              </a:solidFill>
            </a:endParaRPr>
          </a:p>
          <a:p>
            <a:pPr>
              <a:lnSpc>
                <a:spcPct val="80000"/>
              </a:lnSpc>
              <a:buFont typeface="Wingdings" pitchFamily="2" charset="2"/>
              <a:buChar char="§"/>
            </a:pPr>
            <a:endParaRPr lang="en-US" sz="2000" i="1" smtClean="0">
              <a:solidFill>
                <a:srgbClr val="FF3300"/>
              </a:solidFill>
            </a:endParaRPr>
          </a:p>
          <a:p>
            <a:pPr>
              <a:lnSpc>
                <a:spcPct val="80000"/>
              </a:lnSpc>
              <a:buFont typeface="Wingdings" pitchFamily="2" charset="2"/>
              <a:buChar char="§"/>
            </a:pPr>
            <a:endParaRPr lang="en-US" sz="20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lgn="ctr">
              <a:defRPr/>
            </a:pPr>
            <a:r>
              <a:rPr lang="en-GB" u="sng" smtClean="0"/>
              <a:t>Structure</a:t>
            </a:r>
          </a:p>
        </p:txBody>
      </p:sp>
      <p:sp>
        <p:nvSpPr>
          <p:cNvPr id="28674" name="Rectangle 3"/>
          <p:cNvSpPr>
            <a:spLocks noGrp="1"/>
          </p:cNvSpPr>
          <p:nvPr>
            <p:ph type="body" idx="1"/>
          </p:nvPr>
        </p:nvSpPr>
        <p:spPr/>
        <p:txBody>
          <a:bodyPr/>
          <a:lstStyle/>
          <a:p>
            <a:r>
              <a:rPr lang="en-GB" smtClean="0"/>
              <a:t> It is a lyric poem</a:t>
            </a:r>
          </a:p>
          <a:p>
            <a:r>
              <a:rPr lang="en-GB" smtClean="0"/>
              <a:t>There is no rigid rhyme scheme or structure.</a:t>
            </a:r>
          </a:p>
          <a:p>
            <a:r>
              <a:rPr lang="en-GB" smtClean="0"/>
              <a:t>Each stanza can be seen as separate incomplete sonnets</a:t>
            </a:r>
          </a:p>
          <a:p>
            <a:r>
              <a:rPr lang="en-GB" smtClean="0"/>
              <a:t>A loose rhyme scheme mirroring the basic iambic rhyme e.g. the first stanza reflects the movement of the sea.</a:t>
            </a:r>
          </a:p>
          <a:p>
            <a:endParaRPr lang="en-GB"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solidFill>
                  <a:schemeClr val="accent1">
                    <a:satMod val="150000"/>
                  </a:schemeClr>
                </a:solidFill>
              </a:rPr>
              <a:t>Background</a:t>
            </a:r>
            <a:endParaRPr lang="en-GB" dirty="0">
              <a:solidFill>
                <a:schemeClr val="accent1">
                  <a:satMod val="150000"/>
                </a:schemeClr>
              </a:solidFill>
            </a:endParaRPr>
          </a:p>
        </p:txBody>
      </p:sp>
      <p:sp>
        <p:nvSpPr>
          <p:cNvPr id="14338" name="Content Placeholder 2"/>
          <p:cNvSpPr>
            <a:spLocks noGrp="1"/>
          </p:cNvSpPr>
          <p:nvPr>
            <p:ph idx="1"/>
          </p:nvPr>
        </p:nvSpPr>
        <p:spPr>
          <a:xfrm>
            <a:off x="0" y="1557338"/>
            <a:ext cx="8686800" cy="4843462"/>
          </a:xfrm>
        </p:spPr>
        <p:txBody>
          <a:bodyPr/>
          <a:lstStyle/>
          <a:p>
            <a:pPr eaLnBrk="1" hangingPunct="1">
              <a:lnSpc>
                <a:spcPct val="80000"/>
              </a:lnSpc>
              <a:buFont typeface="Wingdings 2" pitchFamily="18" charset="2"/>
              <a:buNone/>
            </a:pPr>
            <a:endParaRPr lang="en-GB" sz="2400" smtClean="0"/>
          </a:p>
          <a:p>
            <a:pPr eaLnBrk="1" hangingPunct="1">
              <a:lnSpc>
                <a:spcPct val="80000"/>
              </a:lnSpc>
              <a:buFont typeface="Wingdings 2" pitchFamily="18" charset="2"/>
              <a:buNone/>
            </a:pPr>
            <a:r>
              <a:rPr lang="en-GB" sz="2400" smtClean="0"/>
              <a:t>Matthew Arnold seems to have written this around 1849-51. Arnold honeymooned in Dover in 1851 and may even have been working on this at the time.</a:t>
            </a:r>
          </a:p>
          <a:p>
            <a:pPr eaLnBrk="1" hangingPunct="1">
              <a:lnSpc>
                <a:spcPct val="80000"/>
              </a:lnSpc>
              <a:buFont typeface="Wingdings 2" pitchFamily="18" charset="2"/>
              <a:buNone/>
            </a:pPr>
            <a:endParaRPr lang="en-GB" sz="2400" smtClean="0"/>
          </a:p>
          <a:p>
            <a:pPr eaLnBrk="1" hangingPunct="1">
              <a:lnSpc>
                <a:spcPct val="80000"/>
              </a:lnSpc>
              <a:buFont typeface="Wingdings 2" pitchFamily="18" charset="2"/>
              <a:buNone/>
            </a:pPr>
            <a:r>
              <a:rPr lang="en-GB" sz="2400" smtClean="0"/>
              <a:t>The poem is set on Dover beach which is in the county of Kent by the English Channel facing the French port of Calais.</a:t>
            </a:r>
          </a:p>
          <a:p>
            <a:pPr eaLnBrk="1" hangingPunct="1">
              <a:lnSpc>
                <a:spcPct val="80000"/>
              </a:lnSpc>
              <a:buFont typeface="Wingdings 2" pitchFamily="18" charset="2"/>
              <a:buNone/>
            </a:pPr>
            <a:endParaRPr lang="en-GB" sz="2400" smtClean="0"/>
          </a:p>
          <a:p>
            <a:pPr eaLnBrk="1" hangingPunct="1">
              <a:lnSpc>
                <a:spcPct val="80000"/>
              </a:lnSpc>
              <a:buFont typeface="Wingdings 2" pitchFamily="18" charset="2"/>
              <a:buNone/>
            </a:pPr>
            <a:r>
              <a:rPr lang="en-GB" sz="2400" smtClean="0"/>
              <a:t>The idea of the honeymoon runs through the poem as well as of living in a time when religion was being eroded because of the new ideas of ‘Darwinism’ and evolution. For the first time the idea that there is a God was being seriously undermined and the feelings of doubt, of uncertainty, of the world becoming a dark place is very apparent in this poem.</a:t>
            </a:r>
          </a:p>
          <a:p>
            <a:pPr eaLnBrk="1" hangingPunct="1">
              <a:lnSpc>
                <a:spcPct val="80000"/>
              </a:lnSpc>
              <a:buFont typeface="Wingdings 2" pitchFamily="18" charset="2"/>
              <a:buNone/>
            </a:pPr>
            <a:endParaRPr lang="en-GB" sz="2400" smtClean="0"/>
          </a:p>
          <a:p>
            <a:pPr eaLnBrk="1" hangingPunct="1">
              <a:lnSpc>
                <a:spcPct val="80000"/>
              </a:lnSpc>
              <a:buFont typeface="Wingdings 2" pitchFamily="18" charset="2"/>
              <a:buNone/>
            </a:pPr>
            <a:r>
              <a:rPr lang="en-GB" sz="2400" smtClean="0"/>
              <a:t>What would life be like if there was no God? </a:t>
            </a:r>
          </a:p>
        </p:txBody>
      </p:sp>
      <p:pic>
        <p:nvPicPr>
          <p:cNvPr id="14339" name="Picture 5" descr="File:Matthew Arnold - Project Gutenberg eText 16745.jpg"/>
          <p:cNvPicPr>
            <a:picLocks noChangeAspect="1" noChangeArrowheads="1"/>
          </p:cNvPicPr>
          <p:nvPr/>
        </p:nvPicPr>
        <p:blipFill>
          <a:blip r:embed="rId2"/>
          <a:srcRect/>
          <a:stretch>
            <a:fillRect/>
          </a:stretch>
        </p:blipFill>
        <p:spPr bwMode="auto">
          <a:xfrm>
            <a:off x="7524750" y="0"/>
            <a:ext cx="1619250" cy="1844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lgn="ctr">
              <a:defRPr/>
            </a:pPr>
            <a:r>
              <a:rPr lang="en-GB" smtClean="0"/>
              <a:t>Darwanism and Evolution</a:t>
            </a:r>
          </a:p>
        </p:txBody>
      </p:sp>
      <p:pic>
        <p:nvPicPr>
          <p:cNvPr id="15362" name="Picture 4" descr="220px-Editorial_cartoon_depicting_Charles_Darwin_as_an_ape_%281871%29"/>
          <p:cNvPicPr>
            <a:picLocks noGrp="1" noChangeAspect="1" noChangeArrowheads="1"/>
          </p:cNvPicPr>
          <p:nvPr>
            <p:ph type="body" idx="1"/>
          </p:nvPr>
        </p:nvPicPr>
        <p:blipFill>
          <a:blip r:embed="rId2"/>
          <a:srcRect/>
          <a:stretch>
            <a:fillRect/>
          </a:stretch>
        </p:blipFill>
        <p:spPr>
          <a:xfrm>
            <a:off x="6880225" y="1268413"/>
            <a:ext cx="2141538" cy="2881312"/>
          </a:xfrm>
        </p:spPr>
      </p:pic>
      <p:sp>
        <p:nvSpPr>
          <p:cNvPr id="15363" name="Text Box 5"/>
          <p:cNvSpPr txBox="1">
            <a:spLocks noChangeArrowheads="1"/>
          </p:cNvSpPr>
          <p:nvPr/>
        </p:nvSpPr>
        <p:spPr bwMode="auto">
          <a:xfrm>
            <a:off x="250825" y="1773238"/>
            <a:ext cx="6337300" cy="5175250"/>
          </a:xfrm>
          <a:prstGeom prst="rect">
            <a:avLst/>
          </a:prstGeom>
          <a:noFill/>
          <a:ln w="9525">
            <a:noFill/>
            <a:miter lim="800000"/>
            <a:headEnd/>
            <a:tailEnd/>
          </a:ln>
        </p:spPr>
        <p:txBody>
          <a:bodyPr>
            <a:spAutoFit/>
          </a:bodyPr>
          <a:lstStyle/>
          <a:p>
            <a:pPr>
              <a:spcBef>
                <a:spcPct val="50000"/>
              </a:spcBef>
            </a:pPr>
            <a:r>
              <a:rPr lang="en-GB" b="1"/>
              <a:t>Charles Robert Darwin</a:t>
            </a:r>
            <a:r>
              <a:rPr lang="en-GB"/>
              <a:t>  (12 February 1809 – 19 April 1882) was an English naturalist .He established that all species of life have descended over time from common ancestry, and proposed the scientific theory that this branching pattern of evolution  resulted from a process that he called natural selection. </a:t>
            </a:r>
          </a:p>
          <a:p>
            <a:pPr>
              <a:spcBef>
                <a:spcPct val="50000"/>
              </a:spcBef>
            </a:pPr>
            <a:r>
              <a:rPr lang="en-GB"/>
              <a:t>The Church of England's response was mixed. Liberal clergymen interpreted natural selection as an instrument of God's design. However many church authorities regarded it as heresy. </a:t>
            </a:r>
          </a:p>
          <a:p>
            <a:pPr>
              <a:spcBef>
                <a:spcPct val="50000"/>
              </a:spcBef>
            </a:pPr>
            <a:r>
              <a:rPr lang="en-GB"/>
              <a:t>Darwin was surrounded by the influence of the Church his entire life. He trained to be a clergyman and married into a staunch Anglican family. Despite this Darwin showed his human side by slowly losing his personal Christian faith, the erosion made complete by a need for evidence and no doubt the sad death of a beloved daughter .</a:t>
            </a:r>
          </a:p>
          <a:p>
            <a:pPr>
              <a:spcBef>
                <a:spcPct val="50000"/>
              </a:spcBef>
            </a:pP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bwMode="auto">
          <a:xfrm>
            <a:off x="474663" y="6350"/>
            <a:ext cx="8229600" cy="1250950"/>
          </a:xfrm>
        </p:spPr>
        <p:txBody>
          <a:bodyPr wrap="square" tIns="45720" bIns="45720" numCol="1" anchorCtr="0" compatLnSpc="1">
            <a:prstTxWarp prst="textNoShape">
              <a:avLst/>
            </a:prstTxWarp>
          </a:bodyPr>
          <a:lstStyle/>
          <a:p>
            <a:pPr algn="ctr">
              <a:defRPr/>
            </a:pPr>
            <a:r>
              <a:rPr lang="en-GB" smtClean="0"/>
              <a:t>England During 1860’s</a:t>
            </a:r>
          </a:p>
        </p:txBody>
      </p:sp>
      <p:sp>
        <p:nvSpPr>
          <p:cNvPr id="16386" name="Rectangle 3"/>
          <p:cNvSpPr>
            <a:spLocks noGrp="1"/>
          </p:cNvSpPr>
          <p:nvPr>
            <p:ph type="body" idx="1"/>
          </p:nvPr>
        </p:nvSpPr>
        <p:spPr>
          <a:xfrm>
            <a:off x="0" y="1774825"/>
            <a:ext cx="9324975" cy="5083175"/>
          </a:xfrm>
        </p:spPr>
        <p:txBody>
          <a:bodyPr/>
          <a:lstStyle/>
          <a:p>
            <a:pPr>
              <a:lnSpc>
                <a:spcPct val="90000"/>
              </a:lnSpc>
              <a:buFont typeface="Wingdings 2" pitchFamily="18" charset="2"/>
              <a:buNone/>
            </a:pPr>
            <a:r>
              <a:rPr lang="en-GB" sz="2400" b="1" u="sng" smtClean="0">
                <a:solidFill>
                  <a:srgbClr val="0000FF"/>
                </a:solidFill>
              </a:rPr>
              <a:t>Victorian England</a:t>
            </a:r>
          </a:p>
          <a:p>
            <a:pPr>
              <a:lnSpc>
                <a:spcPct val="90000"/>
              </a:lnSpc>
              <a:buFont typeface="Wingdings 2" pitchFamily="18" charset="2"/>
              <a:buNone/>
            </a:pPr>
            <a:endParaRPr lang="en-GB" sz="2400" b="1" u="sng" smtClean="0">
              <a:solidFill>
                <a:srgbClr val="0000FF"/>
              </a:solidFill>
            </a:endParaRPr>
          </a:p>
          <a:p>
            <a:pPr>
              <a:lnSpc>
                <a:spcPct val="90000"/>
              </a:lnSpc>
              <a:buFont typeface="Wingdings 2" pitchFamily="18" charset="2"/>
              <a:buNone/>
            </a:pPr>
            <a:r>
              <a:rPr lang="en-US" sz="2400" smtClean="0"/>
              <a:t>The Victorian Age brought about a new civilization. A civilization based upon industry, time, and money. Its values brought about a change in British life that was hard to cope with. </a:t>
            </a:r>
          </a:p>
          <a:p>
            <a:pPr>
              <a:lnSpc>
                <a:spcPct val="90000"/>
              </a:lnSpc>
              <a:buFont typeface="Wingdings 2" pitchFamily="18" charset="2"/>
              <a:buNone/>
            </a:pPr>
            <a:r>
              <a:rPr lang="en-US" sz="2400" smtClean="0"/>
              <a:t>The conflicting ideas of religion and science, work and education, and simply living on impulse without a chance of reflecting upon actions, invoked the state of confusion which is associated with its time. </a:t>
            </a:r>
          </a:p>
          <a:p>
            <a:pPr>
              <a:lnSpc>
                <a:spcPct val="90000"/>
              </a:lnSpc>
              <a:buFont typeface="Wingdings 2" pitchFamily="18" charset="2"/>
              <a:buNone/>
            </a:pPr>
            <a:r>
              <a:rPr lang="en-US" sz="2400" smtClean="0"/>
              <a:t>Matthew Arnold observed the plight of the Victorian Age, and sought an answer to the problems which he and his country were faced with.</a:t>
            </a:r>
          </a:p>
          <a:p>
            <a:pPr>
              <a:lnSpc>
                <a:spcPct val="90000"/>
              </a:lnSpc>
              <a:buFont typeface="Wingdings 2" pitchFamily="18" charset="2"/>
              <a:buNone/>
            </a:pPr>
            <a:r>
              <a:rPr lang="en-GB" sz="2400" smtClean="0"/>
              <a:t>In 1866, the Great Austro-Prussian war took place where Austria and Prussia went to was against each other. Arnold makes some references to war in his poem. Prussia the less powerful state defeated Austria in less than six months.</a:t>
            </a:r>
          </a:p>
        </p:txBody>
      </p:sp>
      <p:pic>
        <p:nvPicPr>
          <p:cNvPr id="16387" name="Picture 5" descr="thumbnail"/>
          <p:cNvPicPr>
            <a:picLocks noChangeAspect="1" noChangeArrowheads="1"/>
          </p:cNvPicPr>
          <p:nvPr/>
        </p:nvPicPr>
        <p:blipFill>
          <a:blip r:embed="rId2"/>
          <a:srcRect/>
          <a:stretch>
            <a:fillRect/>
          </a:stretch>
        </p:blipFill>
        <p:spPr bwMode="auto">
          <a:xfrm>
            <a:off x="6988175" y="908050"/>
            <a:ext cx="2155825" cy="16414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lgn="ctr">
              <a:defRPr/>
            </a:pPr>
            <a:r>
              <a:rPr lang="en-GB" smtClean="0"/>
              <a:t>Tone</a:t>
            </a:r>
          </a:p>
        </p:txBody>
      </p:sp>
      <p:sp>
        <p:nvSpPr>
          <p:cNvPr id="17410" name="Rectangle 3"/>
          <p:cNvSpPr>
            <a:spLocks noGrp="1"/>
          </p:cNvSpPr>
          <p:nvPr>
            <p:ph type="body" idx="1"/>
          </p:nvPr>
        </p:nvSpPr>
        <p:spPr>
          <a:xfrm>
            <a:off x="179388" y="1774825"/>
            <a:ext cx="8507412" cy="4625975"/>
          </a:xfrm>
        </p:spPr>
        <p:txBody>
          <a:bodyPr/>
          <a:lstStyle/>
          <a:p>
            <a:r>
              <a:rPr lang="en-GB" smtClean="0"/>
              <a:t>A melancholic poem</a:t>
            </a:r>
          </a:p>
          <a:p>
            <a:r>
              <a:rPr lang="en-GB" smtClean="0"/>
              <a:t>Pathetic fallacy is used to emphasise the feeling of the sadness of man with the use of the light of the moon and the description of the sea.</a:t>
            </a:r>
          </a:p>
          <a:p>
            <a:r>
              <a:rPr lang="en-GB" smtClean="0"/>
              <a:t>Throughout the poem the sea is used as an image and a metaphor. At first it is beautiful, later creates a hostile roar and then it evokes a feeling of sadness.</a:t>
            </a:r>
          </a:p>
        </p:txBody>
      </p:sp>
      <p:sp>
        <p:nvSpPr>
          <p:cNvPr id="17411" name="AutoShape 5"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sp>
        <p:nvSpPr>
          <p:cNvPr id="17412" name="AutoShape 7"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sp>
        <p:nvSpPr>
          <p:cNvPr id="17413" name="AutoShape 9"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n-US"/>
          </a:p>
        </p:txBody>
      </p:sp>
      <p:pic>
        <p:nvPicPr>
          <p:cNvPr id="17414" name="Picture 11" descr="dover"/>
          <p:cNvPicPr>
            <a:picLocks noChangeAspect="1" noChangeArrowheads="1"/>
          </p:cNvPicPr>
          <p:nvPr/>
        </p:nvPicPr>
        <p:blipFill>
          <a:blip r:embed="rId2"/>
          <a:srcRect/>
          <a:stretch>
            <a:fillRect/>
          </a:stretch>
        </p:blipFill>
        <p:spPr bwMode="auto">
          <a:xfrm>
            <a:off x="6696075" y="0"/>
            <a:ext cx="2447925" cy="2411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Stanza 1</a:t>
            </a:r>
          </a:p>
        </p:txBody>
      </p:sp>
      <p:sp>
        <p:nvSpPr>
          <p:cNvPr id="18434" name="Rectangle 3"/>
          <p:cNvSpPr>
            <a:spLocks noGrp="1"/>
          </p:cNvSpPr>
          <p:nvPr>
            <p:ph type="body" idx="1"/>
          </p:nvPr>
        </p:nvSpPr>
        <p:spPr/>
        <p:txBody>
          <a:bodyPr/>
          <a:lstStyle/>
          <a:p>
            <a:r>
              <a:rPr lang="en-US" smtClean="0"/>
              <a:t>The sea is calm tonight, </a:t>
            </a:r>
            <a:br>
              <a:rPr lang="en-US" smtClean="0"/>
            </a:br>
            <a:r>
              <a:rPr lang="en-US" smtClean="0"/>
              <a:t>The tide is full, the moon lies fair </a:t>
            </a:r>
            <a:br>
              <a:rPr lang="en-US" smtClean="0"/>
            </a:br>
            <a:r>
              <a:rPr lang="en-US" smtClean="0"/>
              <a:t>Upon the straits; on the French coast the light </a:t>
            </a:r>
            <a:br>
              <a:rPr lang="en-US" smtClean="0"/>
            </a:br>
            <a:r>
              <a:rPr lang="en-US" smtClean="0"/>
              <a:t>Gleams and is gone; the cliffs of England stand, </a:t>
            </a:r>
            <a:br>
              <a:rPr lang="en-US" smtClean="0"/>
            </a:br>
            <a:r>
              <a:rPr lang="en-US" smtClean="0"/>
              <a:t>Glimmering and vast, out in the tranquil bay. </a:t>
            </a:r>
            <a:br>
              <a:rPr lang="en-US" smtClean="0"/>
            </a:br>
            <a:r>
              <a:rPr lang="en-US" smtClean="0"/>
              <a:t>Come to the window, sweet is the night air! </a:t>
            </a:r>
          </a:p>
        </p:txBody>
      </p:sp>
      <p:pic>
        <p:nvPicPr>
          <p:cNvPr id="18435" name="Picture 5" descr="thumbnail"/>
          <p:cNvPicPr>
            <a:picLocks noChangeAspect="1" noChangeArrowheads="1"/>
          </p:cNvPicPr>
          <p:nvPr/>
        </p:nvPicPr>
        <p:blipFill>
          <a:blip r:embed="rId2"/>
          <a:srcRect/>
          <a:stretch>
            <a:fillRect/>
          </a:stretch>
        </p:blipFill>
        <p:spPr bwMode="auto">
          <a:xfrm>
            <a:off x="6443663" y="0"/>
            <a:ext cx="2484437" cy="24511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Stanza 1</a:t>
            </a:r>
          </a:p>
        </p:txBody>
      </p:sp>
      <p:sp>
        <p:nvSpPr>
          <p:cNvPr id="19458" name="Rectangle 3"/>
          <p:cNvSpPr>
            <a:spLocks noGrp="1"/>
          </p:cNvSpPr>
          <p:nvPr>
            <p:ph type="body" idx="1"/>
          </p:nvPr>
        </p:nvSpPr>
        <p:spPr>
          <a:xfrm>
            <a:off x="0" y="1412875"/>
            <a:ext cx="9144000" cy="5445125"/>
          </a:xfrm>
        </p:spPr>
        <p:txBody>
          <a:bodyPr/>
          <a:lstStyle/>
          <a:p>
            <a:pPr>
              <a:lnSpc>
                <a:spcPct val="90000"/>
              </a:lnSpc>
              <a:buFont typeface="Wingdings 2" pitchFamily="18" charset="2"/>
              <a:buNone/>
            </a:pPr>
            <a:r>
              <a:rPr lang="en-US" sz="2400" smtClean="0">
                <a:solidFill>
                  <a:srgbClr val="0000FF"/>
                </a:solidFill>
              </a:rPr>
              <a:t>Arnold creates a sense of security:</a:t>
            </a:r>
          </a:p>
          <a:p>
            <a:pPr>
              <a:lnSpc>
                <a:spcPct val="90000"/>
              </a:lnSpc>
            </a:pPr>
            <a:r>
              <a:rPr lang="en-US" sz="2400" smtClean="0"/>
              <a:t>The sea between the straits</a:t>
            </a:r>
          </a:p>
          <a:p>
            <a:pPr>
              <a:lnSpc>
                <a:spcPct val="90000"/>
              </a:lnSpc>
            </a:pPr>
            <a:r>
              <a:rPr lang="en-US" sz="2400" smtClean="0"/>
              <a:t>The French and the English coasts</a:t>
            </a:r>
          </a:p>
          <a:p>
            <a:pPr>
              <a:lnSpc>
                <a:spcPct val="90000"/>
              </a:lnSpc>
            </a:pPr>
            <a:r>
              <a:rPr lang="en-US" sz="2400" smtClean="0"/>
              <a:t> The window which the speaker looks framing the scene</a:t>
            </a:r>
          </a:p>
          <a:p>
            <a:pPr>
              <a:lnSpc>
                <a:spcPct val="90000"/>
              </a:lnSpc>
            </a:pPr>
            <a:r>
              <a:rPr lang="en-US" sz="2400" smtClean="0"/>
              <a:t> The use of the adjectives </a:t>
            </a:r>
            <a:r>
              <a:rPr lang="en-US" sz="2400" i="1" smtClean="0">
                <a:solidFill>
                  <a:srgbClr val="FF3300"/>
                </a:solidFill>
              </a:rPr>
              <a:t>calm, fair, tranquil, sweet</a:t>
            </a:r>
            <a:r>
              <a:rPr lang="en-US" sz="2400" smtClean="0">
                <a:solidFill>
                  <a:srgbClr val="FF3300"/>
                </a:solidFill>
              </a:rPr>
              <a:t> </a:t>
            </a:r>
            <a:r>
              <a:rPr lang="en-US" sz="2400" smtClean="0"/>
              <a:t>add to this mood</a:t>
            </a:r>
          </a:p>
          <a:p>
            <a:pPr>
              <a:lnSpc>
                <a:spcPct val="90000"/>
              </a:lnSpc>
              <a:buFont typeface="Wingdings 2" pitchFamily="18" charset="2"/>
              <a:buNone/>
            </a:pPr>
            <a:r>
              <a:rPr lang="en-US" sz="2400" smtClean="0">
                <a:solidFill>
                  <a:srgbClr val="0000FF"/>
                </a:solidFill>
              </a:rPr>
              <a:t>The speaker: </a:t>
            </a:r>
          </a:p>
          <a:p>
            <a:pPr>
              <a:lnSpc>
                <a:spcPct val="90000"/>
              </a:lnSpc>
              <a:buFont typeface="Wingdings" pitchFamily="2" charset="2"/>
              <a:buChar char="§"/>
            </a:pPr>
            <a:r>
              <a:rPr lang="en-US" sz="2400" smtClean="0"/>
              <a:t>The speaker stands at the window looking out to sea before they possibly go to bed and is addressing his beloved in a romantic gesture to enjoy the tranquil scene from the window </a:t>
            </a:r>
            <a:r>
              <a:rPr lang="en-US" sz="2400" i="1" smtClean="0">
                <a:solidFill>
                  <a:srgbClr val="FF3300"/>
                </a:solidFill>
              </a:rPr>
              <a:t>Come to the window, sweet is the night air! </a:t>
            </a:r>
          </a:p>
          <a:p>
            <a:pPr>
              <a:lnSpc>
                <a:spcPct val="90000"/>
              </a:lnSpc>
              <a:buFont typeface="Wingdings" pitchFamily="2" charset="2"/>
              <a:buNone/>
            </a:pPr>
            <a:r>
              <a:rPr lang="en-US" sz="2400" smtClean="0">
                <a:solidFill>
                  <a:srgbClr val="0000FF"/>
                </a:solidFill>
              </a:rPr>
              <a:t>The light</a:t>
            </a:r>
          </a:p>
          <a:p>
            <a:pPr>
              <a:lnSpc>
                <a:spcPct val="90000"/>
              </a:lnSpc>
              <a:buFont typeface="Wingdings" pitchFamily="2" charset="2"/>
              <a:buChar char="§"/>
            </a:pPr>
            <a:r>
              <a:rPr lang="en-US" sz="2400" smtClean="0"/>
              <a:t>The  light blinking on and off could be foreshadowing the message of later lines that the light of faith in God and religion, once strong, now flickers. </a:t>
            </a:r>
            <a:r>
              <a:rPr lang="en-US" sz="2400" i="1" smtClean="0">
                <a:solidFill>
                  <a:srgbClr val="FF3300"/>
                </a:solidFill>
              </a:rPr>
              <a:t>on the French coast the light </a:t>
            </a:r>
            <a:br>
              <a:rPr lang="en-US" sz="2400" i="1" smtClean="0">
                <a:solidFill>
                  <a:srgbClr val="FF3300"/>
                </a:solidFill>
              </a:rPr>
            </a:br>
            <a:r>
              <a:rPr lang="en-US" sz="2400" i="1" smtClean="0">
                <a:solidFill>
                  <a:srgbClr val="FF3300"/>
                </a:solidFill>
              </a:rPr>
              <a:t>gleams and is gone. </a:t>
            </a:r>
            <a:r>
              <a:rPr lang="en-US" sz="2400" smtClean="0"/>
              <a:t>The reference to the cliffs could also symbolise the erosion of faith.</a:t>
            </a:r>
            <a:endParaRPr lang="en-US" sz="2400" smtClean="0">
              <a:solidFill>
                <a:srgbClr val="FF3300"/>
              </a:solidFill>
            </a:endParaRPr>
          </a:p>
          <a:p>
            <a:pPr>
              <a:lnSpc>
                <a:spcPct val="90000"/>
              </a:lnSpc>
            </a:pPr>
            <a:endParaRPr lang="en-US" sz="2400" smtClean="0">
              <a:solidFill>
                <a:srgbClr val="FF3300"/>
              </a:solidFill>
            </a:endParaRPr>
          </a:p>
        </p:txBody>
      </p:sp>
      <p:pic>
        <p:nvPicPr>
          <p:cNvPr id="19459" name="Picture 5" descr="thumbnail"/>
          <p:cNvPicPr>
            <a:picLocks noChangeAspect="1" noChangeArrowheads="1"/>
          </p:cNvPicPr>
          <p:nvPr/>
        </p:nvPicPr>
        <p:blipFill>
          <a:blip r:embed="rId2"/>
          <a:srcRect/>
          <a:stretch>
            <a:fillRect/>
          </a:stretch>
        </p:blipFill>
        <p:spPr bwMode="auto">
          <a:xfrm>
            <a:off x="5508625" y="0"/>
            <a:ext cx="3360738" cy="22288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Stanza 2</a:t>
            </a:r>
          </a:p>
        </p:txBody>
      </p:sp>
      <p:sp>
        <p:nvSpPr>
          <p:cNvPr id="20482" name="Rectangle 3"/>
          <p:cNvSpPr>
            <a:spLocks noGrp="1"/>
          </p:cNvSpPr>
          <p:nvPr>
            <p:ph type="body" idx="1"/>
          </p:nvPr>
        </p:nvSpPr>
        <p:spPr>
          <a:xfrm>
            <a:off x="0" y="1774825"/>
            <a:ext cx="8686800" cy="4625975"/>
          </a:xfrm>
        </p:spPr>
        <p:txBody>
          <a:bodyPr/>
          <a:lstStyle/>
          <a:p>
            <a:r>
              <a:rPr lang="en-US" smtClean="0"/>
              <a:t>Only, from the long line of spray </a:t>
            </a:r>
            <a:br>
              <a:rPr lang="en-US" smtClean="0"/>
            </a:br>
            <a:r>
              <a:rPr lang="en-US" smtClean="0"/>
              <a:t>Where the sea meets the moon-blanched land, </a:t>
            </a:r>
            <a:br>
              <a:rPr lang="en-US" smtClean="0"/>
            </a:br>
            <a:r>
              <a:rPr lang="en-US" smtClean="0"/>
              <a:t>Listen! you hear the grating roar </a:t>
            </a:r>
            <a:br>
              <a:rPr lang="en-US" smtClean="0"/>
            </a:br>
            <a:r>
              <a:rPr lang="en-US" smtClean="0"/>
              <a:t>Of pebbles which the waves draw back, and fling, </a:t>
            </a:r>
            <a:br>
              <a:rPr lang="en-US" smtClean="0"/>
            </a:br>
            <a:r>
              <a:rPr lang="en-US" smtClean="0"/>
              <a:t>At their return, up the high strand, </a:t>
            </a:r>
            <a:br>
              <a:rPr lang="en-US" smtClean="0"/>
            </a:br>
            <a:r>
              <a:rPr lang="en-US" smtClean="0"/>
              <a:t>Begin, and cease, and then again begin, </a:t>
            </a:r>
            <a:br>
              <a:rPr lang="en-US" smtClean="0"/>
            </a:br>
            <a:r>
              <a:rPr lang="en-US" smtClean="0"/>
              <a:t>With tremulous cadence slow, and bring </a:t>
            </a:r>
            <a:br>
              <a:rPr lang="en-US" smtClean="0"/>
            </a:br>
            <a:r>
              <a:rPr lang="en-US" smtClean="0"/>
              <a:t>The eternal note of sadness in. </a:t>
            </a:r>
          </a:p>
        </p:txBody>
      </p:sp>
      <p:pic>
        <p:nvPicPr>
          <p:cNvPr id="20483" name="Picture 5" descr="thumbnail"/>
          <p:cNvPicPr>
            <a:picLocks noChangeAspect="1" noChangeArrowheads="1"/>
          </p:cNvPicPr>
          <p:nvPr/>
        </p:nvPicPr>
        <p:blipFill>
          <a:blip r:embed="rId2"/>
          <a:srcRect/>
          <a:stretch>
            <a:fillRect/>
          </a:stretch>
        </p:blipFill>
        <p:spPr bwMode="auto">
          <a:xfrm>
            <a:off x="7339013" y="3933825"/>
            <a:ext cx="1804987" cy="270827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bwMode="auto">
          <a:xfrm>
            <a:off x="457200" y="152400"/>
            <a:ext cx="8229600" cy="1250950"/>
          </a:xfrm>
        </p:spPr>
        <p:txBody>
          <a:bodyPr wrap="square" tIns="45720" bIns="45720" numCol="1" anchorCtr="0" compatLnSpc="1">
            <a:prstTxWarp prst="textNoShape">
              <a:avLst/>
            </a:prstTxWarp>
          </a:bodyPr>
          <a:lstStyle/>
          <a:p>
            <a:pPr>
              <a:defRPr/>
            </a:pPr>
            <a:r>
              <a:rPr lang="en-US" smtClean="0"/>
              <a:t>Stanza 2</a:t>
            </a:r>
          </a:p>
        </p:txBody>
      </p:sp>
      <p:sp>
        <p:nvSpPr>
          <p:cNvPr id="21506" name="Rectangle 3"/>
          <p:cNvSpPr>
            <a:spLocks noGrp="1"/>
          </p:cNvSpPr>
          <p:nvPr>
            <p:ph type="body" idx="1"/>
          </p:nvPr>
        </p:nvSpPr>
        <p:spPr>
          <a:xfrm>
            <a:off x="457200" y="1774825"/>
            <a:ext cx="8507413" cy="5083175"/>
          </a:xfrm>
        </p:spPr>
        <p:txBody>
          <a:bodyPr/>
          <a:lstStyle/>
          <a:p>
            <a:pPr>
              <a:lnSpc>
                <a:spcPct val="90000"/>
              </a:lnSpc>
              <a:buFont typeface="Wingdings 2" pitchFamily="18" charset="2"/>
              <a:buNone/>
            </a:pPr>
            <a:r>
              <a:rPr lang="en-US" sz="2400" smtClean="0">
                <a:solidFill>
                  <a:srgbClr val="0000FF"/>
                </a:solidFill>
              </a:rPr>
              <a:t>Use of sounds</a:t>
            </a:r>
          </a:p>
          <a:p>
            <a:pPr>
              <a:lnSpc>
                <a:spcPct val="90000"/>
              </a:lnSpc>
              <a:buFont typeface="Wingdings" pitchFamily="2" charset="2"/>
              <a:buChar char="§"/>
            </a:pPr>
            <a:r>
              <a:rPr lang="en-US" sz="2400" smtClean="0"/>
              <a:t>The use of sound breaks the silent peaceful mood of contemplation and stability in stanza one.</a:t>
            </a:r>
          </a:p>
          <a:p>
            <a:pPr>
              <a:lnSpc>
                <a:spcPct val="90000"/>
              </a:lnSpc>
              <a:buFont typeface="Wingdings" pitchFamily="2" charset="2"/>
              <a:buChar char="§"/>
            </a:pPr>
            <a:r>
              <a:rPr lang="en-US" sz="2400" smtClean="0"/>
              <a:t>The speaker dramatizes the crashing waves on the beach </a:t>
            </a:r>
            <a:r>
              <a:rPr lang="en-US" sz="2400" i="1" smtClean="0">
                <a:solidFill>
                  <a:srgbClr val="FF3300"/>
                </a:solidFill>
              </a:rPr>
              <a:t>Listen! you hear the grating roar</a:t>
            </a:r>
            <a:r>
              <a:rPr lang="en-US" sz="2400" smtClean="0"/>
              <a:t> </a:t>
            </a:r>
            <a:r>
              <a:rPr lang="en-US" sz="2400" i="1" smtClean="0">
                <a:solidFill>
                  <a:srgbClr val="FF3300"/>
                </a:solidFill>
              </a:rPr>
              <a:t>Of pebbles which the waves draw back, and fling</a:t>
            </a:r>
          </a:p>
          <a:p>
            <a:pPr>
              <a:lnSpc>
                <a:spcPct val="90000"/>
              </a:lnSpc>
              <a:buFont typeface="Wingdings" pitchFamily="2" charset="2"/>
              <a:buChar char="§"/>
            </a:pPr>
            <a:r>
              <a:rPr lang="en-US" sz="2400" smtClean="0"/>
              <a:t>He focuses on the repetition of these sounds, the sea drawing back and roaring again to reflect the growing sadness and negativity </a:t>
            </a:r>
            <a:r>
              <a:rPr lang="en-US" sz="2400" i="1" smtClean="0">
                <a:solidFill>
                  <a:srgbClr val="FF3300"/>
                </a:solidFill>
              </a:rPr>
              <a:t>The eternal note of sadness in. </a:t>
            </a:r>
            <a:r>
              <a:rPr lang="en-US" sz="2400" smtClean="0"/>
              <a:t>That whatever the result of change the world will be a more miserable place.</a:t>
            </a:r>
          </a:p>
          <a:p>
            <a:pPr>
              <a:lnSpc>
                <a:spcPct val="90000"/>
              </a:lnSpc>
              <a:buFont typeface="Wingdings" pitchFamily="2" charset="2"/>
              <a:buNone/>
            </a:pPr>
            <a:endParaRPr lang="en-US" sz="2400" i="1" smtClean="0">
              <a:solidFill>
                <a:srgbClr val="FF3300"/>
              </a:solidFill>
            </a:endParaRPr>
          </a:p>
          <a:p>
            <a:pPr>
              <a:lnSpc>
                <a:spcPct val="90000"/>
              </a:lnSpc>
              <a:buFont typeface="Wingdings" pitchFamily="2" charset="2"/>
              <a:buNone/>
            </a:pPr>
            <a:r>
              <a:rPr lang="en-US" sz="2400" smtClean="0">
                <a:solidFill>
                  <a:srgbClr val="0000FF"/>
                </a:solidFill>
              </a:rPr>
              <a:t>Use of onomat0poeia and hyperbole</a:t>
            </a:r>
          </a:p>
          <a:p>
            <a:pPr>
              <a:lnSpc>
                <a:spcPct val="90000"/>
              </a:lnSpc>
              <a:buFont typeface="Wingdings" pitchFamily="2" charset="2"/>
              <a:buChar char="§"/>
            </a:pPr>
            <a:r>
              <a:rPr lang="en-US" sz="2400" i="1" smtClean="0">
                <a:solidFill>
                  <a:srgbClr val="FF3300"/>
                </a:solidFill>
              </a:rPr>
              <a:t>grating roar </a:t>
            </a:r>
            <a:r>
              <a:rPr lang="en-US" sz="2400" smtClean="0"/>
              <a:t>introduces the idea of conflict between land and sea as well as symbolically the conflict between long-held religious beliefs</a:t>
            </a:r>
          </a:p>
          <a:p>
            <a:pPr>
              <a:lnSpc>
                <a:spcPct val="90000"/>
              </a:lnSpc>
              <a:buFont typeface="Wingdings" pitchFamily="2" charset="2"/>
              <a:buChar char="§"/>
            </a:pPr>
            <a:endParaRPr lang="en-US" sz="2400" smtClean="0"/>
          </a:p>
          <a:p>
            <a:pPr>
              <a:lnSpc>
                <a:spcPct val="90000"/>
              </a:lnSpc>
              <a:buFont typeface="Wingdings" pitchFamily="2" charset="2"/>
              <a:buChar char="§"/>
            </a:pPr>
            <a:endParaRPr lang="en-US" sz="2400" smtClean="0"/>
          </a:p>
          <a:p>
            <a:pPr>
              <a:lnSpc>
                <a:spcPct val="90000"/>
              </a:lnSpc>
              <a:buFont typeface="Wingdings" pitchFamily="2" charset="2"/>
              <a:buChar char="§"/>
            </a:pPr>
            <a:endParaRPr lang="en-US" sz="2400" i="1" smtClean="0">
              <a:solidFill>
                <a:srgbClr val="FF33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225</TotalTime>
  <Words>1048</Words>
  <Application>Microsoft Office PowerPoint</Application>
  <PresentationFormat>On-screen Show (4:3)</PresentationFormat>
  <Paragraphs>88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Corbel</vt:lpstr>
      <vt:lpstr>Wingdings</vt:lpstr>
      <vt:lpstr>Wingdings 2</vt:lpstr>
      <vt:lpstr>Wingdings 3</vt:lpstr>
      <vt:lpstr>Module</vt:lpstr>
      <vt:lpstr>Dover Beach</vt:lpstr>
      <vt:lpstr>Background</vt:lpstr>
      <vt:lpstr>Darwanism and Evolution</vt:lpstr>
      <vt:lpstr>England During 1860’s</vt:lpstr>
      <vt:lpstr>Tone</vt:lpstr>
      <vt:lpstr>Stanza 1</vt:lpstr>
      <vt:lpstr>Stanza 1</vt:lpstr>
      <vt:lpstr>Stanza 2</vt:lpstr>
      <vt:lpstr>Stanza 2</vt:lpstr>
      <vt:lpstr>Stanza 3</vt:lpstr>
      <vt:lpstr>Stanza 3</vt:lpstr>
      <vt:lpstr>Stanza 4</vt:lpstr>
      <vt:lpstr>Stanza 4</vt:lpstr>
      <vt:lpstr>Stanza 5</vt:lpstr>
      <vt:lpstr>Stanza 5</vt:lpstr>
      <vt:lpstr>Structure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Dover Beach</dc:title>
  <dc:creator>DAH</dc:creator>
  <cp:lastModifiedBy>Burnett, Courtney J.</cp:lastModifiedBy>
  <cp:revision>42</cp:revision>
  <dcterms:created xsi:type="dcterms:W3CDTF">2012-01-23T16:08:50Z</dcterms:created>
  <dcterms:modified xsi:type="dcterms:W3CDTF">2018-01-11T12:58:06Z</dcterms:modified>
</cp:coreProperties>
</file>